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58" r:id="rId4"/>
    <p:sldId id="259" r:id="rId5"/>
    <p:sldId id="270" r:id="rId6"/>
    <p:sldId id="271" r:id="rId7"/>
    <p:sldId id="261" r:id="rId8"/>
    <p:sldId id="262" r:id="rId9"/>
    <p:sldId id="260" r:id="rId10"/>
    <p:sldId id="273" r:id="rId11"/>
    <p:sldId id="274" r:id="rId12"/>
    <p:sldId id="263" r:id="rId13"/>
    <p:sldId id="264" r:id="rId14"/>
    <p:sldId id="265" r:id="rId15"/>
    <p:sldId id="266" r:id="rId16"/>
    <p:sldId id="267" r:id="rId17"/>
    <p:sldId id="268"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2934" y="-10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CE4334B-B04E-4037-8049-0554D5946D15}" type="datetimeFigureOut">
              <a:rPr lang="en-US" smtClean="0"/>
              <a:t>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4334B-B04E-4037-8049-0554D5946D15}" type="datetimeFigureOut">
              <a:rPr lang="en-US" smtClean="0"/>
              <a:t>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4334B-B04E-4037-8049-0554D5946D15}" type="datetimeFigureOut">
              <a:rPr lang="en-US" smtClean="0"/>
              <a:t>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E4334B-B04E-4037-8049-0554D5946D15}" type="datetimeFigureOut">
              <a:rPr lang="en-US" smtClean="0"/>
              <a:t>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E4334B-B04E-4037-8049-0554D5946D15}" type="datetimeFigureOut">
              <a:rPr lang="en-US" smtClean="0"/>
              <a:t>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CE4334B-B04E-4037-8049-0554D5946D15}" type="datetimeFigureOut">
              <a:rPr lang="en-US" smtClean="0"/>
              <a:t>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CE4334B-B04E-4037-8049-0554D5946D15}" type="datetimeFigureOut">
              <a:rPr lang="en-US" smtClean="0"/>
              <a:t>1/10/2018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CE4334B-B04E-4037-8049-0554D5946D15}" type="datetimeFigureOut">
              <a:rPr lang="en-US" smtClean="0"/>
              <a:t>1/10/2018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E4334B-B04E-4037-8049-0554D5946D15}" type="datetimeFigureOut">
              <a:rPr lang="en-US" smtClean="0"/>
              <a:t>1/10/2018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E4334B-B04E-4037-8049-0554D5946D15}" type="datetimeFigureOut">
              <a:rPr lang="en-US" smtClean="0"/>
              <a:t>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E4334B-B04E-4037-8049-0554D5946D15}" type="datetimeFigureOut">
              <a:rPr lang="en-US" smtClean="0"/>
              <a:t>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85D2A8-734B-4762-9ED2-8E9A749A9C8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E4334B-B04E-4037-8049-0554D5946D15}" type="datetimeFigureOut">
              <a:rPr lang="en-US" smtClean="0"/>
              <a:t>1/10/2018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85D2A8-734B-4762-9ED2-8E9A749A9C8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youtube.com/watch?v=UpwEWlV3QT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tTcRk-XkCmI" TargetMode="External"/><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www.youtube.com/watch?v=w8baObCqoc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7oLlKa2xhKQ"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buSyRYB5VuE" TargetMode="External"/><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hyperlink" Target="https://www.youtube.com/watch?v=buSyRYB5VuE&amp;google_comment_id=z12yfxkahzz1j35cg22fwhapjtfujjpz404" TargetMode="External"/><Relationship Id="rId4" Type="http://schemas.openxmlformats.org/officeDocument/2006/relationships/hyperlink" Target="http://www.youtube.com/profile_redirector/105329502108154490955"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www.aleslombergar.com/forum/should-we-bomb-the-middle-east-and-turn-it-into-a-giant-sheet-of-glas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GEvojpq-1HE"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huffingtonpost.com/2013/06/07/russ-feingold-patriot-act-speech_n_3402878.html"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www.youtube.com/watch?v=t-gS3jKshg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Response and Aftermath of 911</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smtClean="0"/>
              <a:t>Culture, response, political, safety and interpretation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Bruce Ivins</a:t>
            </a:r>
            <a:br>
              <a:rPr lang="en-US" b="1" dirty="0"/>
            </a:b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302" t="24268" r="26667" b="25926"/>
          <a:stretch/>
        </p:blipFill>
        <p:spPr bwMode="auto">
          <a:xfrm>
            <a:off x="4383314" y="1219200"/>
            <a:ext cx="4760686" cy="5123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838200"/>
            <a:ext cx="3962400" cy="4524315"/>
          </a:xfrm>
          <a:prstGeom prst="rect">
            <a:avLst/>
          </a:prstGeom>
          <a:noFill/>
        </p:spPr>
        <p:txBody>
          <a:bodyPr wrap="square" rtlCol="0">
            <a:spAutoFit/>
          </a:bodyPr>
          <a:lstStyle/>
          <a:p>
            <a:r>
              <a:rPr lang="en-US" b="1" dirty="0"/>
              <a:t>Oct. 5, 2001:</a:t>
            </a:r>
            <a:r>
              <a:rPr lang="en-US" dirty="0"/>
              <a:t> Stevens, 63, dies. It's the first anthrax death in the U.S. in 25 years</a:t>
            </a:r>
            <a:r>
              <a:rPr lang="en-US" dirty="0" smtClean="0"/>
              <a:t>.</a:t>
            </a:r>
          </a:p>
          <a:p>
            <a:r>
              <a:rPr lang="en-US" b="1" dirty="0"/>
              <a:t>Oct. 12, 2001:</a:t>
            </a:r>
            <a:r>
              <a:rPr lang="en-US" dirty="0"/>
              <a:t> An NBC employee in New York City tests positive for anthrax poisoning</a:t>
            </a:r>
            <a:r>
              <a:rPr lang="en-US" dirty="0" smtClean="0"/>
              <a:t>.</a:t>
            </a:r>
          </a:p>
          <a:p>
            <a:r>
              <a:rPr lang="en-US" b="1" dirty="0"/>
              <a:t>Oct. 15, 2001:</a:t>
            </a:r>
            <a:r>
              <a:rPr lang="en-US" dirty="0"/>
              <a:t> Senate Majority Leader Tom Daschle (D-SD) tells reporters anthrax was found in his office</a:t>
            </a:r>
            <a:r>
              <a:rPr lang="en-US" dirty="0" smtClean="0"/>
              <a:t>.</a:t>
            </a:r>
          </a:p>
          <a:p>
            <a:r>
              <a:rPr lang="en-US" b="1" dirty="0"/>
              <a:t>Oct. 18, 2001:</a:t>
            </a:r>
            <a:r>
              <a:rPr lang="en-US" dirty="0"/>
              <a:t> A CBS employee and a New Jersey postal worker test positive for anthrax poisoning</a:t>
            </a:r>
            <a:r>
              <a:rPr lang="en-US" dirty="0" smtClean="0"/>
              <a:t>.</a:t>
            </a:r>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4121628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77500" lnSpcReduction="20000"/>
          </a:bodyPr>
          <a:lstStyle/>
          <a:p>
            <a:pPr marL="0" indent="0">
              <a:buNone/>
            </a:pPr>
            <a:r>
              <a:rPr lang="en-US" b="1" dirty="0"/>
              <a:t>July 29, 2008:</a:t>
            </a:r>
            <a:r>
              <a:rPr lang="en-US" dirty="0"/>
              <a:t> Bruce E. Ivins, another government scientist suspected in the 2001 anthrax attacks, commits suicide</a:t>
            </a:r>
            <a:r>
              <a:rPr lang="en-US" dirty="0" smtClean="0"/>
              <a:t>.</a:t>
            </a:r>
          </a:p>
          <a:p>
            <a:pPr marL="0" indent="0">
              <a:buNone/>
            </a:pPr>
            <a:r>
              <a:rPr lang="en-US" b="1" dirty="0"/>
              <a:t>Feb. 19, 2010: </a:t>
            </a:r>
            <a:r>
              <a:rPr lang="en-US" dirty="0"/>
              <a:t>The FBI, Department of Justice, and the U.S. Postal Inspection Service formally conclude their investigations of the anthrax mailings. According to the DOJ report: "Evidence developed from [the] investigation established that Dr. [Bruce] Ivins, alone, mailed the anthrax letters</a:t>
            </a:r>
            <a:r>
              <a:rPr lang="en-US" dirty="0" smtClean="0"/>
              <a:t>.“</a:t>
            </a:r>
          </a:p>
          <a:p>
            <a:pPr marL="0" indent="0">
              <a:buNone/>
            </a:pPr>
            <a:r>
              <a:rPr lang="en-US" b="1" dirty="0"/>
              <a:t>Feb. 15, 2011:</a:t>
            </a:r>
            <a:r>
              <a:rPr lang="en-US" dirty="0"/>
              <a:t> A group of independent scientists convened by the National Academies of Sciences releases a review of the science used in the FBI investigation. The panel concludes that scientific evidence is consistent with the idea that Bruce Ivins could have been the perpetrator of the anthrax attacks that killed five people in 2001. But taken on its own, the science doesn't prove Ivins did it, the panel says. The new report is limited to an evaluation of the scientific evidence and does not assess the guilt or innocence of anyone connected to the case.</a:t>
            </a:r>
            <a:endParaRPr lang="en-US" dirty="0"/>
          </a:p>
        </p:txBody>
      </p:sp>
    </p:spTree>
    <p:extLst>
      <p:ext uri="{BB962C8B-B14F-4D97-AF65-F5344CB8AC3E}">
        <p14:creationId xmlns:p14="http://schemas.microsoft.com/office/powerpoint/2010/main" val="4178046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t>Threat Level</a:t>
            </a:r>
            <a:br>
              <a:rPr lang="en-US" dirty="0" smtClean="0"/>
            </a:br>
            <a:r>
              <a:rPr lang="en-US" sz="1600" dirty="0" smtClean="0">
                <a:hlinkClick r:id="rId2"/>
              </a:rPr>
              <a:t>https://www.youtube.com/watch?v=UpwEWlV3QTY</a:t>
            </a:r>
            <a:endParaRPr lang="en-US" sz="1600" dirty="0"/>
          </a:p>
        </p:txBody>
      </p:sp>
      <p:pic>
        <p:nvPicPr>
          <p:cNvPr id="5122" name="Picture 2" descr="http://www.patrol-log.com/wp-content/uploads/2011/01/DHS-Threat-Levels-Expanded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761999"/>
            <a:ext cx="8610600" cy="6163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096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29"/>
            <a:ext cx="8229600" cy="334962"/>
          </a:xfrm>
        </p:spPr>
        <p:txBody>
          <a:bodyPr>
            <a:normAutofit fontScale="90000"/>
          </a:bodyPr>
          <a:lstStyle/>
          <a:p>
            <a:r>
              <a:rPr lang="en-US" dirty="0" smtClean="0"/>
              <a:t>Interpreting Islam</a:t>
            </a:r>
            <a:endParaRPr lang="en-US" dirty="0"/>
          </a:p>
        </p:txBody>
      </p:sp>
      <p:pic>
        <p:nvPicPr>
          <p:cNvPr id="6146" name="Picture 2" descr="http://localtvwiti.files.wordpress.com/2012/08/sodhi-kille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769" r="23794" b="26114"/>
          <a:stretch/>
        </p:blipFill>
        <p:spPr bwMode="auto">
          <a:xfrm>
            <a:off x="442686" y="685800"/>
            <a:ext cx="2641601" cy="20936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7200" y="3048000"/>
            <a:ext cx="8077200" cy="1754326"/>
          </a:xfrm>
          <a:prstGeom prst="rect">
            <a:avLst/>
          </a:prstGeom>
          <a:noFill/>
        </p:spPr>
        <p:txBody>
          <a:bodyPr wrap="square" rtlCol="0">
            <a:spAutoFit/>
          </a:bodyPr>
          <a:lstStyle/>
          <a:p>
            <a:r>
              <a:rPr lang="en-US" dirty="0" smtClean="0"/>
              <a:t>From </a:t>
            </a:r>
            <a:r>
              <a:rPr lang="en-US" i="1" dirty="0" smtClean="0"/>
              <a:t>Dream in Doubt </a:t>
            </a:r>
            <a:r>
              <a:rPr lang="en-US" dirty="0" smtClean="0"/>
              <a:t>PBS film</a:t>
            </a:r>
          </a:p>
          <a:p>
            <a:endParaRPr lang="en-US" dirty="0" smtClean="0"/>
          </a:p>
          <a:p>
            <a:r>
              <a:rPr lang="en-US" dirty="0" smtClean="0"/>
              <a:t>Trailer</a:t>
            </a:r>
          </a:p>
          <a:p>
            <a:r>
              <a:rPr lang="en-US" dirty="0" smtClean="0">
                <a:hlinkClick r:id="rId3"/>
              </a:rPr>
              <a:t>https://www.youtube.com/watch?v=tTcRk-XkCmI</a:t>
            </a:r>
            <a:endParaRPr lang="en-US" dirty="0"/>
          </a:p>
          <a:p>
            <a:endParaRPr lang="en-US" dirty="0" smtClean="0"/>
          </a:p>
          <a:p>
            <a:r>
              <a:rPr lang="en-US" dirty="0" smtClean="0">
                <a:hlinkClick r:id="rId4"/>
              </a:rPr>
              <a:t>https://www.youtube.com/watch?v=w8baObCqoc0</a:t>
            </a:r>
            <a:endParaRPr lang="en-US" dirty="0"/>
          </a:p>
        </p:txBody>
      </p:sp>
      <p:pic>
        <p:nvPicPr>
          <p:cNvPr id="614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7499" t="42113" r="28691" b="24405"/>
          <a:stretch/>
        </p:blipFill>
        <p:spPr bwMode="auto">
          <a:xfrm>
            <a:off x="3505200" y="533400"/>
            <a:ext cx="5341257" cy="3265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7350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62200" y="166415"/>
            <a:ext cx="4572000" cy="1477328"/>
          </a:xfrm>
          <a:prstGeom prst="rect">
            <a:avLst/>
          </a:prstGeom>
        </p:spPr>
        <p:txBody>
          <a:bodyPr>
            <a:spAutoFit/>
          </a:bodyPr>
          <a:lstStyle/>
          <a:p>
            <a:r>
              <a:rPr lang="en-US" b="1" dirty="0"/>
              <a:t>(CNN)</a:t>
            </a:r>
            <a:r>
              <a:rPr lang="en-US" dirty="0"/>
              <a:t> -- Texas inmate Mark Anthony Stroman was executed Wednesday night for killing a man from India during series of revenge shootings after the terror attacks of September 11, 2001.</a:t>
            </a:r>
          </a:p>
        </p:txBody>
      </p:sp>
      <p:pic>
        <p:nvPicPr>
          <p:cNvPr id="7170" name="Picture 2" descr="&quot;I cannot tell you that I am an innocent man. I am not asking you to feel sorry for me,&quot; said Mark Anthony Stro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3527" y="2667000"/>
            <a:ext cx="3749803" cy="210926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4743" y="5562600"/>
            <a:ext cx="4876800" cy="369332"/>
          </a:xfrm>
          <a:prstGeom prst="rect">
            <a:avLst/>
          </a:prstGeom>
          <a:noFill/>
        </p:spPr>
        <p:txBody>
          <a:bodyPr wrap="square" rtlCol="0">
            <a:spAutoFit/>
          </a:bodyPr>
          <a:lstStyle/>
          <a:p>
            <a:r>
              <a:rPr lang="en-US" dirty="0" smtClean="0">
                <a:hlinkClick r:id="rId3"/>
              </a:rPr>
              <a:t>https://www.youtube.com/watch?v=7oLlKa2xhKQ</a:t>
            </a:r>
            <a:endParaRPr lang="en-US" dirty="0"/>
          </a:p>
        </p:txBody>
      </p:sp>
    </p:spTree>
    <p:extLst>
      <p:ext uri="{BB962C8B-B14F-4D97-AF65-F5344CB8AC3E}">
        <p14:creationId xmlns:p14="http://schemas.microsoft.com/office/powerpoint/2010/main" val="18486150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52" t="11607" r="40596" b="36161"/>
          <a:stretch/>
        </p:blipFill>
        <p:spPr bwMode="auto">
          <a:xfrm>
            <a:off x="0" y="2501576"/>
            <a:ext cx="5867400" cy="4381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3543" y="304800"/>
            <a:ext cx="1759857" cy="1200329"/>
          </a:xfrm>
          <a:prstGeom prst="rect">
            <a:avLst/>
          </a:prstGeom>
          <a:noFill/>
        </p:spPr>
        <p:txBody>
          <a:bodyPr wrap="square" rtlCol="0">
            <a:spAutoFit/>
          </a:bodyPr>
          <a:lstStyle/>
          <a:p>
            <a:r>
              <a:rPr lang="en-US" dirty="0" smtClean="0">
                <a:hlinkClick r:id="rId3"/>
              </a:rPr>
              <a:t>https://www.youtube.com/watch?v=buSyRYB5VuE</a:t>
            </a:r>
            <a:endParaRPr lang="en-US" dirty="0"/>
          </a:p>
        </p:txBody>
      </p:sp>
      <p:sp>
        <p:nvSpPr>
          <p:cNvPr id="6" name="Rectangle 5"/>
          <p:cNvSpPr/>
          <p:nvPr/>
        </p:nvSpPr>
        <p:spPr>
          <a:xfrm>
            <a:off x="5718629" y="529771"/>
            <a:ext cx="3429000" cy="5632311"/>
          </a:xfrm>
          <a:prstGeom prst="rect">
            <a:avLst/>
          </a:prstGeom>
        </p:spPr>
        <p:txBody>
          <a:bodyPr wrap="square">
            <a:spAutoFit/>
          </a:bodyPr>
          <a:lstStyle/>
          <a:p>
            <a:r>
              <a:rPr lang="en-US" b="1" dirty="0">
                <a:hlinkClick r:id="rId4"/>
              </a:rPr>
              <a:t>Kevin Hartline</a:t>
            </a:r>
            <a:endParaRPr lang="en-US" dirty="0"/>
          </a:p>
          <a:p>
            <a:r>
              <a:rPr lang="en-US" dirty="0">
                <a:hlinkClick r:id="rId5"/>
              </a:rPr>
              <a:t>3 months ago</a:t>
            </a:r>
            <a:endParaRPr lang="en-US" dirty="0"/>
          </a:p>
          <a:p>
            <a:r>
              <a:rPr lang="en-US" dirty="0"/>
              <a:t> </a:t>
            </a:r>
          </a:p>
          <a:p>
            <a:r>
              <a:rPr lang="en-US" dirty="0"/>
              <a:t>Mark was well aware of his actions and wanted to make a statement! He loved this country and wanted it to be </a:t>
            </a:r>
            <a:r>
              <a:rPr lang="en-US" dirty="0" err="1"/>
              <a:t>knkwn</a:t>
            </a:r>
            <a:r>
              <a:rPr lang="en-US" dirty="0"/>
              <a:t>. It was all pre meditated and he chose his path willingly. I knew him personally and it was a much bigger story than what you all have heard because the media was restricted von what facts they could release. Where does a felon </a:t>
            </a:r>
            <a:r>
              <a:rPr lang="en-US" dirty="0" err="1"/>
              <a:t>aquire</a:t>
            </a:r>
            <a:r>
              <a:rPr lang="en-US" dirty="0"/>
              <a:t> a gun belonging to a retired narc officer? Who was he living with at that time? Why </a:t>
            </a:r>
            <a:r>
              <a:rPr lang="en-US" dirty="0" err="1"/>
              <a:t>wasnt</a:t>
            </a:r>
            <a:r>
              <a:rPr lang="en-US" dirty="0"/>
              <a:t> son of said officer held </a:t>
            </a:r>
            <a:r>
              <a:rPr lang="en-US" dirty="0" err="1"/>
              <a:t>accuontable</a:t>
            </a:r>
            <a:r>
              <a:rPr lang="en-US" dirty="0"/>
              <a:t> as an accomplice? I </a:t>
            </a:r>
            <a:r>
              <a:rPr lang="en-US" dirty="0" err="1"/>
              <a:t>dont</a:t>
            </a:r>
            <a:r>
              <a:rPr lang="en-US" dirty="0"/>
              <a:t> </a:t>
            </a:r>
            <a:r>
              <a:rPr lang="en-US" dirty="0" err="1"/>
              <a:t>hve</a:t>
            </a:r>
            <a:r>
              <a:rPr lang="en-US" dirty="0"/>
              <a:t> those answers but would like to</a:t>
            </a:r>
          </a:p>
        </p:txBody>
      </p:sp>
    </p:spTree>
    <p:extLst>
      <p:ext uri="{BB962C8B-B14F-4D97-AF65-F5344CB8AC3E}">
        <p14:creationId xmlns:p14="http://schemas.microsoft.com/office/powerpoint/2010/main" val="4183400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8600"/>
            <a:ext cx="5410200" cy="6463308"/>
          </a:xfrm>
          <a:prstGeom prst="rect">
            <a:avLst/>
          </a:prstGeom>
        </p:spPr>
        <p:txBody>
          <a:bodyPr wrap="square">
            <a:spAutoFit/>
          </a:bodyPr>
          <a:lstStyle/>
          <a:p>
            <a:r>
              <a:rPr lang="en-US" b="1" dirty="0">
                <a:hlinkClick r:id="rId2" tooltip="Should we BOMB the middle east and turn it into a giant sheet of glass?"/>
              </a:rPr>
              <a:t>Should we BOMB the middle east and turn it into a giant sheet of glass?</a:t>
            </a:r>
            <a:endParaRPr lang="en-US" b="1" dirty="0"/>
          </a:p>
          <a:p>
            <a:r>
              <a:rPr lang="en-US" dirty="0"/>
              <a:t>1. While America focuses on finding and killing people of terrorist acts, the terrorist </a:t>
            </a:r>
            <a:r>
              <a:rPr lang="en-US" dirty="0" err="1"/>
              <a:t>indescrimintely</a:t>
            </a:r>
            <a:r>
              <a:rPr lang="en-US" dirty="0"/>
              <a:t> kill.</a:t>
            </a:r>
            <a:br>
              <a:rPr lang="en-US" dirty="0"/>
            </a:br>
            <a:r>
              <a:rPr lang="en-US" dirty="0"/>
              <a:t>2. Dropping the bomb will end the war in 12 hours which is about the amount of time needed to fly a bomber </a:t>
            </a:r>
            <a:r>
              <a:rPr lang="en-US" dirty="0" err="1"/>
              <a:t>overthere</a:t>
            </a:r>
            <a:r>
              <a:rPr lang="en-US" dirty="0"/>
              <a:t> and drop the bomb. There wont be any backlash because everyone will be dead and no one will be around to remember.</a:t>
            </a:r>
            <a:br>
              <a:rPr lang="en-US" dirty="0"/>
            </a:br>
            <a:r>
              <a:rPr lang="en-US" dirty="0"/>
              <a:t>3. Its much more economical than </a:t>
            </a:r>
            <a:r>
              <a:rPr lang="en-US" dirty="0" err="1"/>
              <a:t>continueing</a:t>
            </a:r>
            <a:r>
              <a:rPr lang="en-US" dirty="0"/>
              <a:t> the war for another 4-10 years and it will save 1000’s of American lives…which is something we can all agree on.</a:t>
            </a:r>
            <a:br>
              <a:rPr lang="en-US" dirty="0"/>
            </a:br>
            <a:r>
              <a:rPr lang="en-US" dirty="0"/>
              <a:t>4. We get to perform a live test on the new enhancements using emerging technology for the first time in 60+ years.</a:t>
            </a:r>
            <a:br>
              <a:rPr lang="en-US" dirty="0"/>
            </a:br>
            <a:r>
              <a:rPr lang="en-US" dirty="0"/>
              <a:t>5. It sends a very strong message to the rest of the world…if you pursue terrorism as a mean to justify political end or if you harbor terrorist…we will turn your whole county into a sheet of glass which we will then collect and sell for revenue to pay for all the expenditures to level your country.</a:t>
            </a:r>
            <a:br>
              <a:rPr lang="en-US" dirty="0"/>
            </a:br>
            <a:r>
              <a:rPr lang="en-US" dirty="0"/>
              <a:t>6. Its safe, its fun, it easy…all we </a:t>
            </a:r>
            <a:r>
              <a:rPr lang="en-US" dirty="0" err="1"/>
              <a:t>gotta</a:t>
            </a:r>
            <a:r>
              <a:rPr lang="en-US" dirty="0"/>
              <a:t> do is push the “button”.</a:t>
            </a:r>
          </a:p>
        </p:txBody>
      </p:sp>
      <p:sp>
        <p:nvSpPr>
          <p:cNvPr id="5" name="Rectangle 4"/>
          <p:cNvSpPr/>
          <p:nvPr/>
        </p:nvSpPr>
        <p:spPr>
          <a:xfrm>
            <a:off x="5562600" y="228600"/>
            <a:ext cx="3429000" cy="2585323"/>
          </a:xfrm>
          <a:prstGeom prst="rect">
            <a:avLst/>
          </a:prstGeom>
        </p:spPr>
        <p:txBody>
          <a:bodyPr wrap="square">
            <a:spAutoFit/>
          </a:bodyPr>
          <a:lstStyle/>
          <a:p>
            <a:r>
              <a:rPr lang="en-US" dirty="0"/>
              <a:t>First, I </a:t>
            </a:r>
            <a:r>
              <a:rPr lang="en-US" dirty="0" err="1"/>
              <a:t>kinda</a:t>
            </a:r>
            <a:r>
              <a:rPr lang="en-US" dirty="0"/>
              <a:t> like your idea. Second, it would take about 30- 50 nukes to nuke Iraq and hundreds more to nuke the entire middle east. Third, there would be a huge fallout and pretty much every country on the entire planet would suffer. Forth, I got over this idea a year ago.</a:t>
            </a:r>
          </a:p>
        </p:txBody>
      </p:sp>
      <p:sp>
        <p:nvSpPr>
          <p:cNvPr id="6" name="Rectangle 5"/>
          <p:cNvSpPr/>
          <p:nvPr/>
        </p:nvSpPr>
        <p:spPr>
          <a:xfrm>
            <a:off x="5435600" y="3352800"/>
            <a:ext cx="3708400" cy="3505200"/>
          </a:xfrm>
          <a:prstGeom prst="rect">
            <a:avLst/>
          </a:prstGeom>
        </p:spPr>
        <p:txBody>
          <a:bodyPr wrap="square">
            <a:spAutoFit/>
          </a:bodyPr>
          <a:lstStyle/>
          <a:p>
            <a:r>
              <a:rPr lang="en-US" dirty="0"/>
              <a:t>I don’t give a fuck about any religious places in the mid east and certainly don’t give a fuck about nuclear fallout around the rest of the area we have scientists that can figure out a strategic drop pattern to prevent harming allies with fallout and who the hell says it has to be all nukes a few nukes in the center maybe a little ways out from the entire target followed by some napalm and as he said try a few new weapons</a:t>
            </a:r>
          </a:p>
        </p:txBody>
      </p:sp>
    </p:spTree>
    <p:extLst>
      <p:ext uri="{BB962C8B-B14F-4D97-AF65-F5344CB8AC3E}">
        <p14:creationId xmlns:p14="http://schemas.microsoft.com/office/powerpoint/2010/main" val="1170216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15" t="11310" r="40952" b="32738"/>
          <a:stretch/>
        </p:blipFill>
        <p:spPr bwMode="auto">
          <a:xfrm>
            <a:off x="1143000" y="152400"/>
            <a:ext cx="6807200" cy="5457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362200" y="5975866"/>
            <a:ext cx="4953000" cy="369332"/>
          </a:xfrm>
          <a:prstGeom prst="rect">
            <a:avLst/>
          </a:prstGeom>
          <a:noFill/>
        </p:spPr>
        <p:txBody>
          <a:bodyPr wrap="square" rtlCol="0">
            <a:spAutoFit/>
          </a:bodyPr>
          <a:lstStyle/>
          <a:p>
            <a:r>
              <a:rPr lang="en-US" dirty="0" smtClean="0">
                <a:hlinkClick r:id="rId3"/>
              </a:rPr>
              <a:t>https://www.youtube.com/watch?v=GEvojpq-1HE</a:t>
            </a:r>
            <a:endParaRPr lang="en-US" dirty="0"/>
          </a:p>
        </p:txBody>
      </p:sp>
    </p:spTree>
    <p:extLst>
      <p:ext uri="{BB962C8B-B14F-4D97-AF65-F5344CB8AC3E}">
        <p14:creationId xmlns:p14="http://schemas.microsoft.com/office/powerpoint/2010/main" val="3983142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Artifact Analysis</a:t>
            </a:r>
            <a:endParaRPr lang="en-US" dirty="0"/>
          </a:p>
        </p:txBody>
      </p:sp>
      <p:sp>
        <p:nvSpPr>
          <p:cNvPr id="3" name="Content Placeholder 2"/>
          <p:cNvSpPr>
            <a:spLocks noGrp="1"/>
          </p:cNvSpPr>
          <p:nvPr>
            <p:ph idx="1"/>
          </p:nvPr>
        </p:nvSpPr>
        <p:spPr/>
        <p:txBody>
          <a:bodyPr/>
          <a:lstStyle/>
          <a:p>
            <a:pPr marL="0" indent="0">
              <a:buNone/>
            </a:pPr>
            <a:r>
              <a:rPr lang="en-US" dirty="0" smtClean="0"/>
              <a:t>Look at the sources and try to feel the mood and 	climate of the post 911 period</a:t>
            </a:r>
            <a:endParaRPr lang="en-US" dirty="0"/>
          </a:p>
        </p:txBody>
      </p:sp>
      <p:pic>
        <p:nvPicPr>
          <p:cNvPr id="12290" name="Picture 2" descr="https://encrypted-tbn3.gstatic.com/images?q=tbn:ANd9GcRK04NNLXSr-MWln-N54Kr2cyMQVGfYNBh2hjWzrN3fT9IX49M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048000"/>
            <a:ext cx="3814062" cy="3381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379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190" t="15178" r="12024" b="28571"/>
          <a:stretch/>
        </p:blipFill>
        <p:spPr bwMode="auto">
          <a:xfrm>
            <a:off x="29029" y="3629"/>
            <a:ext cx="8915400" cy="5224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Isosceles Triangle 3"/>
          <p:cNvSpPr/>
          <p:nvPr/>
        </p:nvSpPr>
        <p:spPr>
          <a:xfrm>
            <a:off x="3038929" y="4009269"/>
            <a:ext cx="2895600" cy="2438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Complete the sheet</a:t>
            </a:r>
            <a:endParaRPr lang="en-US" dirty="0">
              <a:solidFill>
                <a:schemeClr val="tx1"/>
              </a:solidFill>
            </a:endParaRPr>
          </a:p>
        </p:txBody>
      </p:sp>
    </p:spTree>
    <p:extLst>
      <p:ext uri="{BB962C8B-B14F-4D97-AF65-F5344CB8AC3E}">
        <p14:creationId xmlns:p14="http://schemas.microsoft.com/office/powerpoint/2010/main" val="3830713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82562"/>
          </a:xfrm>
        </p:spPr>
        <p:txBody>
          <a:bodyPr>
            <a:normAutofit fontScale="90000"/>
          </a:bodyPr>
          <a:lstStyle/>
          <a:p>
            <a:r>
              <a:rPr lang="en-US" dirty="0" smtClean="0"/>
              <a:t>Homeland Security</a:t>
            </a:r>
            <a:endParaRPr lang="en-US" dirty="0"/>
          </a:p>
        </p:txBody>
      </p:sp>
      <p:sp>
        <p:nvSpPr>
          <p:cNvPr id="6" name="TextBox 5"/>
          <p:cNvSpPr txBox="1"/>
          <p:nvPr/>
        </p:nvSpPr>
        <p:spPr>
          <a:xfrm>
            <a:off x="685800" y="838200"/>
            <a:ext cx="7391400" cy="4801314"/>
          </a:xfrm>
          <a:prstGeom prst="rect">
            <a:avLst/>
          </a:prstGeom>
          <a:noFill/>
        </p:spPr>
        <p:txBody>
          <a:bodyPr wrap="square" rtlCol="0">
            <a:spAutoFit/>
          </a:bodyPr>
          <a:lstStyle/>
          <a:p>
            <a:pPr fontAlgn="base"/>
            <a:r>
              <a:rPr lang="en-US" dirty="0"/>
              <a:t>Homeland Security Act of 2002</a:t>
            </a:r>
          </a:p>
          <a:p>
            <a:pPr fontAlgn="base"/>
            <a:r>
              <a:rPr lang="en-US" dirty="0"/>
              <a:t>Title I - Department of Homeland Security</a:t>
            </a:r>
          </a:p>
          <a:p>
            <a:pPr fontAlgn="base"/>
            <a:r>
              <a:rPr lang="en-US" dirty="0"/>
              <a:t>Sec. 101. Executive Department; Mission</a:t>
            </a:r>
          </a:p>
          <a:p>
            <a:pPr fontAlgn="base"/>
            <a:r>
              <a:rPr lang="en-US" dirty="0"/>
              <a:t>(a) Establishment. - "There is established a Department of Homeland Security, as an executive department of the United States within the meaning of title 5, United States Code.</a:t>
            </a:r>
          </a:p>
          <a:p>
            <a:pPr fontAlgn="base"/>
            <a:r>
              <a:rPr lang="en-US" dirty="0"/>
              <a:t>(b) Mission</a:t>
            </a:r>
          </a:p>
          <a:p>
            <a:pPr fontAlgn="base"/>
            <a:r>
              <a:rPr lang="en-US" dirty="0"/>
              <a:t>(1) In General. - The primary mission of the Department is to</a:t>
            </a:r>
          </a:p>
          <a:p>
            <a:pPr fontAlgn="base"/>
            <a:r>
              <a:rPr lang="en-US" dirty="0"/>
              <a:t>(A) prevent terrorist attacks within the United States;</a:t>
            </a:r>
          </a:p>
          <a:p>
            <a:pPr fontAlgn="base"/>
            <a:r>
              <a:rPr lang="en-US" dirty="0"/>
              <a:t>(B) reduce the vulnerability of the United States to terrorism; and</a:t>
            </a:r>
          </a:p>
          <a:p>
            <a:pPr fontAlgn="base"/>
            <a:r>
              <a:rPr lang="en-US" dirty="0"/>
              <a:t>(C) minimize the damage, and assist in the recovery, from terrorist attacks that do occur within the United States."</a:t>
            </a:r>
          </a:p>
          <a:p>
            <a:pPr fontAlgn="base"/>
            <a:r>
              <a:rPr lang="en-US" dirty="0"/>
              <a:t>From the </a:t>
            </a:r>
            <a:r>
              <a:rPr lang="en-US" i="1" dirty="0"/>
              <a:t>Homeland Security Act of </a:t>
            </a:r>
            <a:r>
              <a:rPr lang="en-US" i="1" dirty="0" smtClean="0"/>
              <a:t>2002</a:t>
            </a:r>
          </a:p>
          <a:p>
            <a:pPr fontAlgn="base"/>
            <a:endParaRPr lang="en-US" i="1" dirty="0"/>
          </a:p>
          <a:p>
            <a:pPr fontAlgn="base"/>
            <a:r>
              <a:rPr lang="en-US" i="1" dirty="0" smtClean="0"/>
              <a:t>Merges government agencies like National Guard, Coast Guard</a:t>
            </a:r>
          </a:p>
          <a:p>
            <a:pPr fontAlgn="base"/>
            <a:r>
              <a:rPr lang="en-US" i="1" dirty="0" smtClean="0"/>
              <a:t> Immigration and so on…</a:t>
            </a:r>
            <a:endParaRPr lang="en-US" dirty="0"/>
          </a:p>
          <a:p>
            <a:endParaRPr lang="en-US" dirty="0"/>
          </a:p>
        </p:txBody>
      </p:sp>
      <p:pic>
        <p:nvPicPr>
          <p:cNvPr id="1029" name="Picture 5" descr="U.S. Department of Homeland Security seal"/>
          <p:cNvPicPr>
            <a:picLocks noChangeAspect="1" noChangeArrowheads="1"/>
          </p:cNvPicPr>
          <p:nvPr/>
        </p:nvPicPr>
        <p:blipFill>
          <a:blip r:embed="rId2" cstate="print"/>
          <a:srcRect/>
          <a:stretch>
            <a:fillRect/>
          </a:stretch>
        </p:blipFill>
        <p:spPr bwMode="auto">
          <a:xfrm>
            <a:off x="6705600" y="4648197"/>
            <a:ext cx="2209800" cy="220980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0"/>
            <a:ext cx="3657600" cy="2286000"/>
          </a:xfrm>
        </p:spPr>
        <p:txBody>
          <a:bodyPr>
            <a:normAutofit/>
          </a:bodyPr>
          <a:lstStyle/>
          <a:p>
            <a:r>
              <a:rPr lang="en-US" dirty="0" smtClean="0"/>
              <a:t>Patriot Act Oct 26, 2001</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238" t="15476" r="27500" b="17113"/>
          <a:stretch/>
        </p:blipFill>
        <p:spPr bwMode="auto">
          <a:xfrm>
            <a:off x="0" y="-152400"/>
            <a:ext cx="4800600" cy="6947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Russ Feingold Official Portrait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2095500" cy="26574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90800" y="189076"/>
            <a:ext cx="6248400" cy="1754326"/>
          </a:xfrm>
          <a:prstGeom prst="rect">
            <a:avLst/>
          </a:prstGeom>
        </p:spPr>
        <p:txBody>
          <a:bodyPr wrap="square">
            <a:spAutoFit/>
          </a:bodyPr>
          <a:lstStyle/>
          <a:p>
            <a:r>
              <a:rPr lang="en-US" b="1" dirty="0"/>
              <a:t>Russ </a:t>
            </a:r>
            <a:r>
              <a:rPr lang="en-US" b="1" dirty="0" smtClean="0"/>
              <a:t>Feingold only Senator voting against Patriot Act in 2001</a:t>
            </a:r>
          </a:p>
          <a:p>
            <a:endParaRPr lang="en-US" b="1" dirty="0"/>
          </a:p>
          <a:p>
            <a:r>
              <a:rPr lang="en-US" dirty="0" smtClean="0">
                <a:hlinkClick r:id="rId3"/>
              </a:rPr>
              <a:t>http://www.huffingtonpost.com/2013/06/07/russ-feingold-patriot-act-speech_n_3402878.html</a:t>
            </a:r>
            <a:endParaRPr lang="en-US" dirty="0" smtClean="0"/>
          </a:p>
          <a:p>
            <a:endParaRPr lang="en-US" dirty="0"/>
          </a:p>
          <a:p>
            <a:r>
              <a:rPr lang="en-US" dirty="0" smtClean="0">
                <a:hlinkClick r:id="rId4"/>
              </a:rPr>
              <a:t>https://www.youtube.com/watch?v=t-gS3jKshgE</a:t>
            </a:r>
            <a:endParaRPr lang="en-US" dirty="0"/>
          </a:p>
        </p:txBody>
      </p:sp>
      <p:pic>
        <p:nvPicPr>
          <p:cNvPr id="1024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9524" t="17708" r="35238" b="32292"/>
          <a:stretch/>
        </p:blipFill>
        <p:spPr bwMode="auto">
          <a:xfrm>
            <a:off x="4847772" y="1965173"/>
            <a:ext cx="4296228"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ube 4"/>
          <p:cNvSpPr/>
          <p:nvPr/>
        </p:nvSpPr>
        <p:spPr>
          <a:xfrm>
            <a:off x="914400" y="3581400"/>
            <a:ext cx="2667000" cy="19050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Patriot, terrorist or something else?</a:t>
            </a:r>
            <a:endParaRPr lang="en-US" dirty="0"/>
          </a:p>
        </p:txBody>
      </p:sp>
      <p:cxnSp>
        <p:nvCxnSpPr>
          <p:cNvPr id="7" name="Straight Arrow Connector 6"/>
          <p:cNvCxnSpPr/>
          <p:nvPr/>
        </p:nvCxnSpPr>
        <p:spPr>
          <a:xfrm flipH="1" flipV="1">
            <a:off x="1676400" y="1943402"/>
            <a:ext cx="571500" cy="246017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752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House Votes</a:t>
            </a:r>
            <a:endParaRPr lang="en-US" dirty="0"/>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42" t="19308" r="6905" b="64770"/>
          <a:stretch/>
        </p:blipFill>
        <p:spPr bwMode="auto">
          <a:xfrm>
            <a:off x="1" y="1447800"/>
            <a:ext cx="9144000" cy="1316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7278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274638"/>
            <a:ext cx="3200400" cy="411162"/>
          </a:xfrm>
        </p:spPr>
        <p:txBody>
          <a:bodyPr>
            <a:normAutofit fontScale="90000"/>
          </a:bodyPr>
          <a:lstStyle/>
          <a:p>
            <a:r>
              <a:rPr lang="en-US" dirty="0" smtClean="0"/>
              <a:t>Duct Tape and Plastic</a:t>
            </a:r>
            <a:endParaRPr lang="en-US" dirty="0"/>
          </a:p>
        </p:txBody>
      </p:sp>
      <p:pic>
        <p:nvPicPr>
          <p:cNvPr id="2050" name="Picture 2" descr="http://www.family-survival-planning.com/image-files/shelter_in_plac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
            <a:ext cx="4876800" cy="685388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trbimg.com/img-5028c2ce/turbine/chi-020312attack-graphic/350/350x1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124200"/>
            <a:ext cx="5499841"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0958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911review.com/attack/imgs/anthrax_no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914"/>
            <a:ext cx="3695700" cy="390512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caseclosedbylewweinstein.files.wordpress.com/2011/01/anthrax-let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937" y="-25400"/>
            <a:ext cx="4360063" cy="432752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911research.wtc7.net/post911/terror/docs/Daschle_lett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2772" y="3865210"/>
            <a:ext cx="5316165" cy="2963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4068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29"/>
            <a:ext cx="8229600" cy="487362"/>
          </a:xfrm>
        </p:spPr>
        <p:txBody>
          <a:bodyPr>
            <a:normAutofit fontScale="90000"/>
          </a:bodyPr>
          <a:lstStyle/>
          <a:p>
            <a:r>
              <a:rPr lang="en-US" dirty="0" smtClean="0"/>
              <a:t>2001 Anthrax Attacks</a:t>
            </a:r>
            <a:endParaRPr lang="en-US" dirty="0"/>
          </a:p>
        </p:txBody>
      </p:sp>
      <p:pic>
        <p:nvPicPr>
          <p:cNvPr id="3074" name="Picture 2" descr="http://a4.img.talkingpointsmemo.com/image/upload/c_fill,fl_keep_iptc,g_faces,h_365,w_652/piwyrea100002-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609" y="571273"/>
            <a:ext cx="4985255" cy="27908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ytimg.com/vi/DdgSjCUAe_Y/maxresdefaul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1914" y="4314598"/>
            <a:ext cx="4495800" cy="252888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blogs.dallasobserver.com/sportatorium/Closet%20-%20Anthra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57" y="2667000"/>
            <a:ext cx="3483732" cy="419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413</Words>
  <Application>Microsoft Office PowerPoint</Application>
  <PresentationFormat>On-screen Show (4:3)</PresentationFormat>
  <Paragraphs>58</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Response and Aftermath of 911    Culture, response, political, safety and interpretation</vt:lpstr>
      <vt:lpstr>PowerPoint Presentation</vt:lpstr>
      <vt:lpstr>Homeland Security</vt:lpstr>
      <vt:lpstr>Patriot Act Oct 26, 2001</vt:lpstr>
      <vt:lpstr>PowerPoint Presentation</vt:lpstr>
      <vt:lpstr>House Votes</vt:lpstr>
      <vt:lpstr>Duct Tape and Plastic</vt:lpstr>
      <vt:lpstr>PowerPoint Presentation</vt:lpstr>
      <vt:lpstr>2001 Anthrax Attacks</vt:lpstr>
      <vt:lpstr>Bruce Ivins </vt:lpstr>
      <vt:lpstr>PowerPoint Presentation</vt:lpstr>
      <vt:lpstr>Threat Level https://www.youtube.com/watch?v=UpwEWlV3QTY</vt:lpstr>
      <vt:lpstr>Interpreting Islam</vt:lpstr>
      <vt:lpstr>PowerPoint Presentation</vt:lpstr>
      <vt:lpstr>PowerPoint Presentation</vt:lpstr>
      <vt:lpstr>PowerPoint Presentation</vt:lpstr>
      <vt:lpstr>PowerPoint Presentation</vt:lpstr>
      <vt:lpstr>Artifact Analysis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Response and Aftermath of 911</dc:title>
  <dc:creator>006435</dc:creator>
  <cp:lastModifiedBy>Ramon Quinones</cp:lastModifiedBy>
  <cp:revision>11</cp:revision>
  <dcterms:created xsi:type="dcterms:W3CDTF">2015-03-26T13:37:15Z</dcterms:created>
  <dcterms:modified xsi:type="dcterms:W3CDTF">2018-01-10T13:42:49Z</dcterms:modified>
</cp:coreProperties>
</file>